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0"/>
  </p:notesMasterIdLst>
  <p:sldIdLst>
    <p:sldId id="256" r:id="rId2"/>
    <p:sldId id="270" r:id="rId3"/>
    <p:sldId id="257" r:id="rId4"/>
    <p:sldId id="268" r:id="rId5"/>
    <p:sldId id="274" r:id="rId6"/>
    <p:sldId id="259" r:id="rId7"/>
    <p:sldId id="271" r:id="rId8"/>
    <p:sldId id="261" r:id="rId9"/>
    <p:sldId id="262" r:id="rId10"/>
    <p:sldId id="275" r:id="rId11"/>
    <p:sldId id="276" r:id="rId12"/>
    <p:sldId id="277" r:id="rId13"/>
    <p:sldId id="272" r:id="rId14"/>
    <p:sldId id="273" r:id="rId15"/>
    <p:sldId id="264" r:id="rId16"/>
    <p:sldId id="265" r:id="rId17"/>
    <p:sldId id="266" r:id="rId18"/>
    <p:sldId id="267" r:id="rId19"/>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0099"/>
    <a:srgbClr val="9900CC"/>
    <a:srgbClr val="FF9900"/>
    <a:srgbClr val="D99B01"/>
    <a:srgbClr val="FF66CC"/>
    <a:srgbClr val="FF67AC"/>
    <a:srgbClr val="FFDC47"/>
    <a:srgbClr val="5EEC3C"/>
    <a:srgbClr val="CCCC00"/>
    <a:srgbClr val="FFCC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930"/>
    <p:restoredTop sz="94595"/>
  </p:normalViewPr>
  <p:slideViewPr>
    <p:cSldViewPr>
      <p:cViewPr varScale="1">
        <p:scale>
          <a:sx n="145" d="100"/>
          <a:sy n="145" d="100"/>
        </p:scale>
        <p:origin x="384" y="168"/>
      </p:cViewPr>
      <p:guideLst>
        <p:guide orient="horz" pos="1620"/>
        <p:guide pos="2880"/>
      </p:guideLst>
    </p:cSldViewPr>
  </p:slideViewPr>
  <p:notesTextViewPr>
    <p:cViewPr>
      <p:scale>
        <a:sx n="1" d="1"/>
        <a:sy n="1" d="1"/>
      </p:scale>
      <p:origin x="0" y="0"/>
    </p:cViewPr>
  </p:notesTextViewPr>
  <p:gridSpacing cx="152705" cy="152705"/>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3D53BF-ACF9-46ED-80CA-A4F4E5C9E037}" type="datetimeFigureOut">
              <a:rPr lang="en-US" smtClean="0"/>
              <a:t>10/20/20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5FE80BE-4CD7-488A-8C72-B80CE1FB67C9}" type="slidenum">
              <a:rPr lang="en-US" smtClean="0"/>
              <a:t>‹#›</a:t>
            </a:fld>
            <a:endParaRPr lang="en-US"/>
          </a:p>
        </p:txBody>
      </p:sp>
    </p:spTree>
    <p:extLst>
      <p:ext uri="{BB962C8B-B14F-4D97-AF65-F5344CB8AC3E}">
        <p14:creationId xmlns:p14="http://schemas.microsoft.com/office/powerpoint/2010/main" val="16541913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48965" y="1808225"/>
            <a:ext cx="8246070" cy="1383822"/>
          </a:xfrm>
          <a:noFill/>
          <a:effectLst>
            <a:outerShdw blurRad="50800" dist="38100" dir="2700000" algn="tl" rotWithShape="0">
              <a:prstClr val="black">
                <a:alpha val="40000"/>
              </a:prstClr>
            </a:outerShdw>
          </a:effectLst>
        </p:spPr>
        <p:txBody>
          <a:bodyPr>
            <a:normAutofit/>
          </a:bodyPr>
          <a:lstStyle>
            <a:lvl1pPr algn="r">
              <a:defRPr sz="3600">
                <a:solidFill>
                  <a:schemeClr val="bg1"/>
                </a:solidFill>
              </a:defRPr>
            </a:lvl1pPr>
          </a:lstStyle>
          <a:p>
            <a:r>
              <a:rPr lang="en-US" dirty="0"/>
              <a:t>Click to edit </a:t>
            </a:r>
            <a:br>
              <a:rPr lang="en-US" dirty="0"/>
            </a:br>
            <a:r>
              <a:rPr lang="en-US" dirty="0"/>
              <a:t>Master title style</a:t>
            </a:r>
          </a:p>
        </p:txBody>
      </p:sp>
      <p:sp>
        <p:nvSpPr>
          <p:cNvPr id="3" name="Subtitle 2"/>
          <p:cNvSpPr>
            <a:spLocks noGrp="1"/>
          </p:cNvSpPr>
          <p:nvPr>
            <p:ph type="subTitle" idx="1"/>
          </p:nvPr>
        </p:nvSpPr>
        <p:spPr>
          <a:xfrm>
            <a:off x="448965" y="3640685"/>
            <a:ext cx="8246070" cy="763525"/>
          </a:xfrm>
        </p:spPr>
        <p:txBody>
          <a:bodyPr>
            <a:normAutofit/>
          </a:bodyPr>
          <a:lstStyle>
            <a:lvl1pPr marL="0" indent="0" algn="r">
              <a:buNone/>
              <a:defRPr sz="2800" b="0" i="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53074F12-AA26-4AC8-9962-C36BB8F32554}" type="datetimeFigureOut">
              <a:rPr lang="en-US" smtClean="0"/>
              <a:pPr/>
              <a:t>10/20/20</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2538751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10/20/20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77607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10/20/20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4286657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10/20/20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pic>
        <p:nvPicPr>
          <p:cNvPr id="7" name="Picture 6" descr="E:\websites\free-power-point-templates\2012\logos.png">
            <a:extLst>
              <a:ext uri="{FF2B5EF4-FFF2-40B4-BE49-F238E27FC236}">
                <a16:creationId xmlns:a16="http://schemas.microsoft.com/office/drawing/2014/main" id="{55B668BC-E8FE-43EB-B2C7-30ABFA5239DA}"/>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3918306" y="2326213"/>
            <a:ext cx="1463784" cy="526961"/>
          </a:xfrm>
          <a:prstGeom prst="rect">
            <a:avLst/>
          </a:prstGeom>
          <a:noFill/>
          <a:ln>
            <a:no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36099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48965" y="281175"/>
            <a:ext cx="8246070" cy="610820"/>
          </a:xfrm>
        </p:spPr>
        <p:txBody>
          <a:bodyPr>
            <a:normAutofit/>
          </a:bodyPr>
          <a:lstStyle>
            <a:lvl1pPr algn="r">
              <a:defRPr sz="3600" baseline="0">
                <a:solidFill>
                  <a:schemeClr val="bg1"/>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Content Placeholder 2"/>
          <p:cNvSpPr>
            <a:spLocks noGrp="1"/>
          </p:cNvSpPr>
          <p:nvPr>
            <p:ph idx="1"/>
          </p:nvPr>
        </p:nvSpPr>
        <p:spPr>
          <a:xfrm>
            <a:off x="448966" y="1502815"/>
            <a:ext cx="8246070" cy="3206799"/>
          </a:xfrm>
        </p:spPr>
        <p:txBody>
          <a:bodyPr/>
          <a:lstStyle>
            <a:lvl1pPr algn="l">
              <a:defRPr sz="2800">
                <a:solidFill>
                  <a:schemeClr val="bg1"/>
                </a:solidFill>
              </a:defRPr>
            </a:lvl1pPr>
            <a:lvl2pPr algn="l">
              <a:defRPr>
                <a:solidFill>
                  <a:schemeClr val="bg1"/>
                </a:solidFill>
              </a:defRPr>
            </a:lvl2pPr>
            <a:lvl3pPr algn="l">
              <a:defRPr>
                <a:solidFill>
                  <a:schemeClr val="bg1"/>
                </a:solidFill>
              </a:defRPr>
            </a:lvl3pPr>
            <a:lvl4pPr algn="l">
              <a:defRPr>
                <a:solidFill>
                  <a:schemeClr val="bg1"/>
                </a:solidFill>
              </a:defRPr>
            </a:lvl4pPr>
            <a:lvl5pPr algn="l">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10/20/20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644713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739540" y="433880"/>
            <a:ext cx="5802790" cy="572644"/>
          </a:xfrm>
        </p:spPr>
        <p:txBody>
          <a:bodyPr>
            <a:normAutofit/>
          </a:bodyPr>
          <a:lstStyle>
            <a:lvl1pPr algn="l">
              <a:defRPr sz="3600">
                <a:solidFill>
                  <a:srgbClr val="0070C0"/>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Content Placeholder 2"/>
          <p:cNvSpPr>
            <a:spLocks noGrp="1"/>
          </p:cNvSpPr>
          <p:nvPr>
            <p:ph idx="1"/>
          </p:nvPr>
        </p:nvSpPr>
        <p:spPr>
          <a:xfrm>
            <a:off x="2739540" y="1198559"/>
            <a:ext cx="5802790" cy="3511061"/>
          </a:xfrm>
        </p:spPr>
        <p:txBody>
          <a:bodyPr/>
          <a:lstStyle>
            <a:lvl1pPr>
              <a:defRPr sz="2800">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10/20/20</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293913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3074F12-AA26-4AC8-9962-C36BB8F32554}" type="datetimeFigureOut">
              <a:rPr lang="en-US" smtClean="0"/>
              <a:pPr/>
              <a:t>10/20/20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8634415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3074F12-AA26-4AC8-9962-C36BB8F32554}" type="datetimeFigureOut">
              <a:rPr lang="en-US" smtClean="0"/>
              <a:pPr/>
              <a:t>10/20/20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5567918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48964" y="433880"/>
            <a:ext cx="8246071" cy="610820"/>
          </a:xfrm>
        </p:spPr>
        <p:txBody>
          <a:bodyPr>
            <a:normAutofit/>
          </a:bodyPr>
          <a:lstStyle>
            <a:lvl1pPr algn="r">
              <a:defRPr sz="3600" baseline="0">
                <a:solidFill>
                  <a:schemeClr val="bg1"/>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Text Placeholder 2"/>
          <p:cNvSpPr>
            <a:spLocks noGrp="1"/>
          </p:cNvSpPr>
          <p:nvPr>
            <p:ph type="body" idx="1"/>
          </p:nvPr>
        </p:nvSpPr>
        <p:spPr>
          <a:xfrm>
            <a:off x="536879" y="1655520"/>
            <a:ext cx="4040188" cy="479822"/>
          </a:xfrm>
        </p:spPr>
        <p:txBody>
          <a:bodyPr anchor="b"/>
          <a:lstStyle>
            <a:lvl1pPr marL="0" indent="0" algn="ctr">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536879" y="2087040"/>
            <a:ext cx="4040188" cy="2137871"/>
          </a:xfrm>
        </p:spPr>
        <p:txBody>
          <a:bodyPr/>
          <a:lstStyle>
            <a:lvl1pPr algn="ctr">
              <a:defRPr sz="2400">
                <a:solidFill>
                  <a:schemeClr val="bg1"/>
                </a:solidFill>
              </a:defRPr>
            </a:lvl1pPr>
            <a:lvl2pPr algn="ctr">
              <a:defRPr sz="2000">
                <a:solidFill>
                  <a:schemeClr val="bg1"/>
                </a:solidFill>
              </a:defRPr>
            </a:lvl2pPr>
            <a:lvl3pPr algn="ctr">
              <a:defRPr sz="1800">
                <a:solidFill>
                  <a:schemeClr val="bg1"/>
                </a:solidFill>
              </a:defRPr>
            </a:lvl3pPr>
            <a:lvl4pPr algn="ctr">
              <a:defRPr sz="1600">
                <a:solidFill>
                  <a:schemeClr val="bg1"/>
                </a:solidFill>
              </a:defRPr>
            </a:lvl4pPr>
            <a:lvl5pPr algn="ctr">
              <a:defRPr sz="1600">
                <a:solidFill>
                  <a:schemeClr val="bg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572000" y="1655520"/>
            <a:ext cx="4041775" cy="479822"/>
          </a:xfrm>
        </p:spPr>
        <p:txBody>
          <a:bodyPr anchor="b"/>
          <a:lstStyle>
            <a:lvl1pPr marL="0" indent="0" algn="ctr">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572000" y="2087040"/>
            <a:ext cx="4041775" cy="2137871"/>
          </a:xfrm>
        </p:spPr>
        <p:txBody>
          <a:bodyPr/>
          <a:lstStyle>
            <a:lvl1pPr algn="ctr">
              <a:defRPr sz="2400">
                <a:solidFill>
                  <a:schemeClr val="bg1"/>
                </a:solidFill>
              </a:defRPr>
            </a:lvl1pPr>
            <a:lvl2pPr algn="ctr">
              <a:defRPr sz="2000">
                <a:solidFill>
                  <a:schemeClr val="bg1"/>
                </a:solidFill>
              </a:defRPr>
            </a:lvl2pPr>
            <a:lvl3pPr algn="ctr">
              <a:defRPr sz="1800">
                <a:solidFill>
                  <a:schemeClr val="bg1"/>
                </a:solidFill>
              </a:defRPr>
            </a:lvl3pPr>
            <a:lvl4pPr algn="ctr">
              <a:defRPr sz="1600">
                <a:solidFill>
                  <a:schemeClr val="bg1"/>
                </a:solidFill>
              </a:defRPr>
            </a:lvl4pPr>
            <a:lvl5pPr algn="ctr">
              <a:defRPr sz="1600">
                <a:solidFill>
                  <a:schemeClr val="bg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53074F12-AA26-4AC8-9962-C36BB8F32554}" type="datetimeFigureOut">
              <a:rPr lang="en-US" smtClean="0"/>
              <a:pPr/>
              <a:t>10/20/20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1229119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3074F12-AA26-4AC8-9962-C36BB8F32554}" type="datetimeFigureOut">
              <a:rPr lang="en-US" smtClean="0"/>
              <a:pPr/>
              <a:t>10/20/20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0297731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3074F12-AA26-4AC8-9962-C36BB8F32554}" type="datetimeFigureOut">
              <a:rPr lang="en-US" smtClean="0"/>
              <a:pPr/>
              <a:t>10/20/20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2518640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10/20/20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1744526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74F12-AA26-4AC8-9962-C36BB8F32554}" type="datetimeFigureOut">
              <a:rPr lang="en-US" smtClean="0"/>
              <a:pPr/>
              <a:t>10/20/20</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B82CCC60-E8CD-4174-8B1A-7DF615B22EEF}" type="slidenum">
              <a:rPr lang="en-US" smtClean="0"/>
              <a:pPr/>
              <a:t>‹#›</a:t>
            </a:fld>
            <a:endParaRPr lang="en-US"/>
          </a:p>
        </p:txBody>
      </p:sp>
      <p:sp>
        <p:nvSpPr>
          <p:cNvPr id="7" name="TextBox 6">
            <a:extLst>
              <a:ext uri="{FF2B5EF4-FFF2-40B4-BE49-F238E27FC236}">
                <a16:creationId xmlns:a16="http://schemas.microsoft.com/office/drawing/2014/main" id="{CA88BE2C-70BC-4E57-B49A-28E4629FC201}"/>
              </a:ext>
            </a:extLst>
          </p:cNvPr>
          <p:cNvSpPr txBox="1"/>
          <p:nvPr userDrawn="1"/>
        </p:nvSpPr>
        <p:spPr>
          <a:xfrm>
            <a:off x="-9150" y="5213747"/>
            <a:ext cx="8389625" cy="523220"/>
          </a:xfrm>
          <a:prstGeom prst="rect">
            <a:avLst/>
          </a:prstGeom>
          <a:noFill/>
        </p:spPr>
        <p:txBody>
          <a:bodyPr wrap="square" rtlCol="0">
            <a:spAutoFit/>
          </a:bodyPr>
          <a:lstStyle/>
          <a:p>
            <a:r>
              <a:rPr lang="en-US" sz="1400">
                <a:solidFill>
                  <a:schemeClr val="bg1">
                    <a:lumMod val="65000"/>
                  </a:schemeClr>
                </a:solidFill>
              </a:rPr>
              <a:t>This presentation uses a free template provided by FPPT.com</a:t>
            </a:r>
          </a:p>
          <a:p>
            <a:r>
              <a:rPr lang="en-US" sz="1400">
                <a:solidFill>
                  <a:schemeClr val="bg1">
                    <a:lumMod val="65000"/>
                  </a:schemeClr>
                </a:solidFill>
              </a:rPr>
              <a:t>www.free-power-point-templates.com</a:t>
            </a:r>
          </a:p>
        </p:txBody>
      </p:sp>
    </p:spTree>
    <p:extLst>
      <p:ext uri="{BB962C8B-B14F-4D97-AF65-F5344CB8AC3E}">
        <p14:creationId xmlns:p14="http://schemas.microsoft.com/office/powerpoint/2010/main" val="19440393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www.zillow.com/research/data/" TargetMode="External"/><Relationship Id="rId2" Type="http://schemas.openxmlformats.org/officeDocument/2006/relationships/hyperlink" Target="https://data.cityofchicago.org/Public-Safety/Crimes-2001-to-Present/ijzp-q8t2" TargetMode="Externa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hyperlink" Target="https://data.census.gov/cedsci/profile?g=0500000US17031"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Crime in Chicago  </a:t>
            </a:r>
          </a:p>
        </p:txBody>
      </p:sp>
      <p:sp>
        <p:nvSpPr>
          <p:cNvPr id="3" name="Subtitle 2"/>
          <p:cNvSpPr>
            <a:spLocks noGrp="1"/>
          </p:cNvSpPr>
          <p:nvPr>
            <p:ph type="subTitle" idx="1"/>
          </p:nvPr>
        </p:nvSpPr>
        <p:spPr>
          <a:xfrm>
            <a:off x="754375" y="3793390"/>
            <a:ext cx="8246070" cy="763525"/>
          </a:xfrm>
        </p:spPr>
        <p:txBody>
          <a:bodyPr>
            <a:normAutofit/>
          </a:bodyPr>
          <a:lstStyle/>
          <a:p>
            <a:r>
              <a:rPr lang="en-US" sz="1600" dirty="0"/>
              <a:t>Bryan Benjamin, Meng-Yin Lee, Ivan Choi, Nicole Huffman</a:t>
            </a:r>
          </a:p>
        </p:txBody>
      </p:sp>
    </p:spTree>
    <p:extLst>
      <p:ext uri="{BB962C8B-B14F-4D97-AF65-F5344CB8AC3E}">
        <p14:creationId xmlns:p14="http://schemas.microsoft.com/office/powerpoint/2010/main" val="3639203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6848FB-0B24-4986-8DB8-561137099E54}"/>
              </a:ext>
            </a:extLst>
          </p:cNvPr>
          <p:cNvSpPr>
            <a:spLocks noGrp="1"/>
          </p:cNvSpPr>
          <p:nvPr>
            <p:ph type="title"/>
          </p:nvPr>
        </p:nvSpPr>
        <p:spPr/>
        <p:txBody>
          <a:bodyPr>
            <a:normAutofit fontScale="90000"/>
          </a:bodyPr>
          <a:lstStyle/>
          <a:p>
            <a:r>
              <a:rPr lang="en-US" dirty="0"/>
              <a:t>Per Capita Income By Zip Code</a:t>
            </a:r>
          </a:p>
        </p:txBody>
      </p:sp>
      <p:pic>
        <p:nvPicPr>
          <p:cNvPr id="5" name="Content Placeholder 4">
            <a:extLst>
              <a:ext uri="{FF2B5EF4-FFF2-40B4-BE49-F238E27FC236}">
                <a16:creationId xmlns:a16="http://schemas.microsoft.com/office/drawing/2014/main" id="{63EA96AD-6171-465A-9B2B-7CDABE42178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63563" y="1503363"/>
            <a:ext cx="8131472" cy="3206750"/>
          </a:xfrm>
        </p:spPr>
      </p:pic>
    </p:spTree>
    <p:extLst>
      <p:ext uri="{BB962C8B-B14F-4D97-AF65-F5344CB8AC3E}">
        <p14:creationId xmlns:p14="http://schemas.microsoft.com/office/powerpoint/2010/main" val="20896866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41F419-4544-4A54-B029-E54923E389DE}"/>
              </a:ext>
            </a:extLst>
          </p:cNvPr>
          <p:cNvSpPr>
            <a:spLocks noGrp="1"/>
          </p:cNvSpPr>
          <p:nvPr>
            <p:ph type="title"/>
          </p:nvPr>
        </p:nvSpPr>
        <p:spPr/>
        <p:txBody>
          <a:bodyPr>
            <a:normAutofit fontScale="90000"/>
          </a:bodyPr>
          <a:lstStyle/>
          <a:p>
            <a:r>
              <a:rPr lang="en-US" dirty="0"/>
              <a:t>Per Capita By Area</a:t>
            </a:r>
          </a:p>
        </p:txBody>
      </p:sp>
      <p:pic>
        <p:nvPicPr>
          <p:cNvPr id="9" name="Content Placeholder 8">
            <a:extLst>
              <a:ext uri="{FF2B5EF4-FFF2-40B4-BE49-F238E27FC236}">
                <a16:creationId xmlns:a16="http://schemas.microsoft.com/office/drawing/2014/main" id="{03E97E03-323B-4F5D-B57A-94EC2B82BB4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48965" y="1502815"/>
            <a:ext cx="4275666" cy="3206750"/>
          </a:xfrm>
        </p:spPr>
      </p:pic>
      <p:pic>
        <p:nvPicPr>
          <p:cNvPr id="11" name="Picture 10">
            <a:extLst>
              <a:ext uri="{FF2B5EF4-FFF2-40B4-BE49-F238E27FC236}">
                <a16:creationId xmlns:a16="http://schemas.microsoft.com/office/drawing/2014/main" id="{2273A3ED-4385-42BC-B05B-07A5AC68314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182820" y="1459990"/>
            <a:ext cx="3206751" cy="3206751"/>
          </a:xfrm>
          <a:prstGeom prst="rect">
            <a:avLst/>
          </a:prstGeom>
        </p:spPr>
      </p:pic>
    </p:spTree>
    <p:extLst>
      <p:ext uri="{BB962C8B-B14F-4D97-AF65-F5344CB8AC3E}">
        <p14:creationId xmlns:p14="http://schemas.microsoft.com/office/powerpoint/2010/main" val="20606007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D0FBE4-2593-6447-BFA0-BA5C88D300CC}"/>
              </a:ext>
            </a:extLst>
          </p:cNvPr>
          <p:cNvSpPr>
            <a:spLocks noGrp="1"/>
          </p:cNvSpPr>
          <p:nvPr>
            <p:ph type="title"/>
          </p:nvPr>
        </p:nvSpPr>
        <p:spPr>
          <a:xfrm>
            <a:off x="448965" y="0"/>
            <a:ext cx="8246070" cy="610820"/>
          </a:xfrm>
        </p:spPr>
        <p:txBody>
          <a:bodyPr>
            <a:normAutofit fontScale="90000"/>
          </a:bodyPr>
          <a:lstStyle/>
          <a:p>
            <a:br>
              <a:rPr lang="en-US" dirty="0"/>
            </a:br>
            <a:r>
              <a:rPr lang="en-US" sz="4900" dirty="0"/>
              <a:t>In Conclusion</a:t>
            </a:r>
          </a:p>
        </p:txBody>
      </p:sp>
      <p:sp>
        <p:nvSpPr>
          <p:cNvPr id="3" name="Content Placeholder 2">
            <a:extLst>
              <a:ext uri="{FF2B5EF4-FFF2-40B4-BE49-F238E27FC236}">
                <a16:creationId xmlns:a16="http://schemas.microsoft.com/office/drawing/2014/main" id="{33F32089-B314-3D41-99ED-32F90EE7D924}"/>
              </a:ext>
            </a:extLst>
          </p:cNvPr>
          <p:cNvSpPr>
            <a:spLocks noGrp="1"/>
          </p:cNvSpPr>
          <p:nvPr>
            <p:ph idx="1"/>
          </p:nvPr>
        </p:nvSpPr>
        <p:spPr/>
        <p:txBody>
          <a:bodyPr>
            <a:normAutofit lnSpcReduction="10000"/>
          </a:bodyPr>
          <a:lstStyle/>
          <a:p>
            <a:pPr marL="800100" lvl="1" indent="-342900">
              <a:buAutoNum type="arabicPeriod"/>
            </a:pPr>
            <a:r>
              <a:rPr lang="en-US" sz="2200" dirty="0">
                <a:latin typeface="Arial" panose="020B0604020202020204" pitchFamily="34" charset="0"/>
              </a:rPr>
              <a:t>Does crime rate go up when property value is in the lower range?</a:t>
            </a:r>
          </a:p>
          <a:p>
            <a:pPr marL="1200150" lvl="2" indent="-342900"/>
            <a:r>
              <a:rPr lang="en-US" sz="1600" dirty="0">
                <a:latin typeface="Arial" panose="020B0604020202020204" pitchFamily="34" charset="0"/>
              </a:rPr>
              <a:t>No strong correlation. </a:t>
            </a:r>
          </a:p>
          <a:p>
            <a:pPr marL="800100" lvl="1" indent="-342900">
              <a:buAutoNum type="arabicPeriod"/>
            </a:pPr>
            <a:r>
              <a:rPr lang="en-US" sz="2200" dirty="0">
                <a:latin typeface="Arial" panose="020B0604020202020204" pitchFamily="34" charset="0"/>
              </a:rPr>
              <a:t>Does the time of day have an effect when property crime take place?</a:t>
            </a:r>
          </a:p>
          <a:p>
            <a:pPr marL="1200150" lvl="2" indent="-342900"/>
            <a:r>
              <a:rPr lang="en-US" sz="1600" dirty="0">
                <a:latin typeface="Arial" panose="020B0604020202020204" pitchFamily="34" charset="0"/>
              </a:rPr>
              <a:t>Yes, property crime takes place between noon-5pm. </a:t>
            </a:r>
          </a:p>
          <a:p>
            <a:pPr marL="800100" lvl="1" indent="-342900">
              <a:buAutoNum type="arabicPeriod"/>
            </a:pPr>
            <a:r>
              <a:rPr lang="en-US" sz="2200" dirty="0">
                <a:latin typeface="Arial" panose="020B0604020202020204" pitchFamily="34" charset="0"/>
              </a:rPr>
              <a:t>Does COVID19 ‘Stay-At-Home’ order in April 2020 influence crime rate?</a:t>
            </a:r>
          </a:p>
          <a:p>
            <a:pPr marL="1200150" lvl="2" indent="-342900"/>
            <a:r>
              <a:rPr lang="en-US" sz="1600" dirty="0">
                <a:latin typeface="Arial" panose="020B0604020202020204" pitchFamily="34" charset="0"/>
              </a:rPr>
              <a:t>Yes, we observed from our bar charts that there is a significant drop-in crime rate in April 2020 compared to previous years. </a:t>
            </a:r>
          </a:p>
          <a:p>
            <a:pPr marL="0" indent="0">
              <a:buNone/>
            </a:pPr>
            <a:endParaRPr lang="en-US" dirty="0"/>
          </a:p>
        </p:txBody>
      </p:sp>
    </p:spTree>
    <p:extLst>
      <p:ext uri="{BB962C8B-B14F-4D97-AF65-F5344CB8AC3E}">
        <p14:creationId xmlns:p14="http://schemas.microsoft.com/office/powerpoint/2010/main" val="31574755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2A04C9-AFAB-DD42-879D-081EBD959120}"/>
              </a:ext>
            </a:extLst>
          </p:cNvPr>
          <p:cNvSpPr>
            <a:spLocks noGrp="1"/>
          </p:cNvSpPr>
          <p:nvPr>
            <p:ph type="title"/>
          </p:nvPr>
        </p:nvSpPr>
        <p:spPr/>
        <p:txBody>
          <a:bodyPr>
            <a:noAutofit/>
          </a:bodyPr>
          <a:lstStyle/>
          <a:p>
            <a:r>
              <a:rPr lang="en-US" sz="6000" dirty="0">
                <a:solidFill>
                  <a:schemeClr val="bg1"/>
                </a:solidFill>
              </a:rPr>
              <a:t>Postmortem</a:t>
            </a:r>
          </a:p>
        </p:txBody>
      </p:sp>
      <p:sp>
        <p:nvSpPr>
          <p:cNvPr id="3" name="Content Placeholder 2">
            <a:extLst>
              <a:ext uri="{FF2B5EF4-FFF2-40B4-BE49-F238E27FC236}">
                <a16:creationId xmlns:a16="http://schemas.microsoft.com/office/drawing/2014/main" id="{42CE2FE8-C512-8248-AF65-BC952148757E}"/>
              </a:ext>
            </a:extLst>
          </p:cNvPr>
          <p:cNvSpPr>
            <a:spLocks noGrp="1"/>
          </p:cNvSpPr>
          <p:nvPr>
            <p:ph idx="1"/>
          </p:nvPr>
        </p:nvSpPr>
        <p:spPr/>
        <p:txBody>
          <a:bodyPr>
            <a:normAutofit/>
          </a:bodyPr>
          <a:lstStyle/>
          <a:p>
            <a:r>
              <a:rPr lang="en-US" sz="3200" dirty="0">
                <a:solidFill>
                  <a:schemeClr val="bg1"/>
                </a:solidFill>
              </a:rPr>
              <a:t>Issues encountered</a:t>
            </a:r>
          </a:p>
          <a:p>
            <a:pPr lvl="1"/>
            <a:r>
              <a:rPr lang="en-US" sz="2400" dirty="0"/>
              <a:t>Amount of data </a:t>
            </a:r>
          </a:p>
          <a:p>
            <a:pPr lvl="2"/>
            <a:r>
              <a:rPr lang="en-US" dirty="0"/>
              <a:t>Originally wanted to look at crime rates from 2000-2020</a:t>
            </a:r>
          </a:p>
          <a:p>
            <a:pPr lvl="1"/>
            <a:r>
              <a:rPr lang="en-US" sz="2400" dirty="0">
                <a:solidFill>
                  <a:schemeClr val="bg1"/>
                </a:solidFill>
              </a:rPr>
              <a:t>Missing data (zip codes</a:t>
            </a:r>
            <a:r>
              <a:rPr lang="en-US" sz="2400" dirty="0"/>
              <a:t>)</a:t>
            </a:r>
          </a:p>
          <a:p>
            <a:pPr lvl="2"/>
            <a:r>
              <a:rPr lang="en-US" dirty="0"/>
              <a:t>There were a few zip codes that we could not find data on </a:t>
            </a:r>
            <a:endParaRPr lang="en-US" sz="2000" dirty="0"/>
          </a:p>
          <a:p>
            <a:pPr marL="457200" lvl="1" indent="0">
              <a:buNone/>
            </a:pPr>
            <a:endParaRPr lang="en-US" sz="2000" dirty="0">
              <a:solidFill>
                <a:schemeClr val="bg1"/>
              </a:solidFill>
            </a:endParaRPr>
          </a:p>
        </p:txBody>
      </p:sp>
    </p:spTree>
    <p:extLst>
      <p:ext uri="{BB962C8B-B14F-4D97-AF65-F5344CB8AC3E}">
        <p14:creationId xmlns:p14="http://schemas.microsoft.com/office/powerpoint/2010/main" val="8835319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4A461E-4F65-4E40-B3AE-895494F29448}"/>
              </a:ext>
            </a:extLst>
          </p:cNvPr>
          <p:cNvSpPr>
            <a:spLocks noGrp="1"/>
          </p:cNvSpPr>
          <p:nvPr>
            <p:ph type="ctrTitle"/>
          </p:nvPr>
        </p:nvSpPr>
        <p:spPr/>
        <p:txBody>
          <a:bodyPr>
            <a:normAutofit/>
          </a:bodyPr>
          <a:lstStyle/>
          <a:p>
            <a:r>
              <a:rPr lang="en-US" sz="6600" dirty="0"/>
              <a:t>Questions?!</a:t>
            </a:r>
          </a:p>
        </p:txBody>
      </p:sp>
    </p:spTree>
    <p:extLst>
      <p:ext uri="{BB962C8B-B14F-4D97-AF65-F5344CB8AC3E}">
        <p14:creationId xmlns:p14="http://schemas.microsoft.com/office/powerpoint/2010/main" val="24720462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176A7F-E0D6-934C-A50B-AA7397E9B8E3}"/>
              </a:ext>
            </a:extLst>
          </p:cNvPr>
          <p:cNvSpPr>
            <a:spLocks noGrp="1"/>
          </p:cNvSpPr>
          <p:nvPr>
            <p:ph type="title"/>
          </p:nvPr>
        </p:nvSpPr>
        <p:spPr/>
        <p:txBody>
          <a:bodyPr>
            <a:normAutofit fontScale="90000"/>
          </a:bodyPr>
          <a:lstStyle/>
          <a:p>
            <a:r>
              <a:rPr lang="en-US" dirty="0"/>
              <a:t>Heatmap Chicago Crime</a:t>
            </a:r>
          </a:p>
        </p:txBody>
      </p:sp>
      <p:pic>
        <p:nvPicPr>
          <p:cNvPr id="5" name="Content Placeholder 4" descr="Map&#10;&#10;Description automatically generated">
            <a:extLst>
              <a:ext uri="{FF2B5EF4-FFF2-40B4-BE49-F238E27FC236}">
                <a16:creationId xmlns:a16="http://schemas.microsoft.com/office/drawing/2014/main" id="{E5A6393C-DC85-034D-AA23-7A8543DFEED2}"/>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2527346" y="1262307"/>
            <a:ext cx="4089307" cy="1670526"/>
          </a:xfrm>
        </p:spPr>
      </p:pic>
      <p:pic>
        <p:nvPicPr>
          <p:cNvPr id="7" name="Picture 6" descr="A picture containing background pattern&#10;&#10;Description automatically generated">
            <a:extLst>
              <a:ext uri="{FF2B5EF4-FFF2-40B4-BE49-F238E27FC236}">
                <a16:creationId xmlns:a16="http://schemas.microsoft.com/office/drawing/2014/main" id="{4F8545F2-D37D-3C48-8827-63E0811E8F7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399724" y="3179374"/>
            <a:ext cx="4344549" cy="1705378"/>
          </a:xfrm>
          <a:prstGeom prst="rect">
            <a:avLst/>
          </a:prstGeom>
        </p:spPr>
      </p:pic>
    </p:spTree>
    <p:extLst>
      <p:ext uri="{BB962C8B-B14F-4D97-AF65-F5344CB8AC3E}">
        <p14:creationId xmlns:p14="http://schemas.microsoft.com/office/powerpoint/2010/main" val="15575300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522076-6EA5-E349-B7D4-1752F1AAD577}"/>
              </a:ext>
            </a:extLst>
          </p:cNvPr>
          <p:cNvSpPr>
            <a:spLocks noGrp="1"/>
          </p:cNvSpPr>
          <p:nvPr>
            <p:ph type="title"/>
          </p:nvPr>
        </p:nvSpPr>
        <p:spPr/>
        <p:txBody>
          <a:bodyPr>
            <a:normAutofit fontScale="90000"/>
          </a:bodyPr>
          <a:lstStyle/>
          <a:p>
            <a:endParaRPr lang="en-US"/>
          </a:p>
        </p:txBody>
      </p:sp>
      <p:pic>
        <p:nvPicPr>
          <p:cNvPr id="5" name="Content Placeholder 4" descr="Background pattern&#10;&#10;Description automatically generated">
            <a:extLst>
              <a:ext uri="{FF2B5EF4-FFF2-40B4-BE49-F238E27FC236}">
                <a16:creationId xmlns:a16="http://schemas.microsoft.com/office/drawing/2014/main" id="{6E87D525-6D96-2D42-9F5F-B0C3F14941FB}"/>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2005885" y="1503363"/>
            <a:ext cx="5132231" cy="3206750"/>
          </a:xfrm>
        </p:spPr>
      </p:pic>
    </p:spTree>
    <p:extLst>
      <p:ext uri="{BB962C8B-B14F-4D97-AF65-F5344CB8AC3E}">
        <p14:creationId xmlns:p14="http://schemas.microsoft.com/office/powerpoint/2010/main" val="31267189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BF0290-3F59-8D4D-987E-94773762FFEE}"/>
              </a:ext>
            </a:extLst>
          </p:cNvPr>
          <p:cNvSpPr>
            <a:spLocks noGrp="1"/>
          </p:cNvSpPr>
          <p:nvPr>
            <p:ph type="title"/>
          </p:nvPr>
        </p:nvSpPr>
        <p:spPr/>
        <p:txBody>
          <a:bodyPr>
            <a:normAutofit fontScale="90000"/>
          </a:bodyPr>
          <a:lstStyle/>
          <a:p>
            <a:endParaRPr lang="en-US"/>
          </a:p>
        </p:txBody>
      </p:sp>
      <p:pic>
        <p:nvPicPr>
          <p:cNvPr id="5" name="Content Placeholder 4" descr="Background pattern&#10;&#10;Description automatically generated">
            <a:extLst>
              <a:ext uri="{FF2B5EF4-FFF2-40B4-BE49-F238E27FC236}">
                <a16:creationId xmlns:a16="http://schemas.microsoft.com/office/drawing/2014/main" id="{7BC71E0B-818C-A147-B23B-6AF3FE8E9035}"/>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2002306" y="1503363"/>
            <a:ext cx="5139389" cy="3206750"/>
          </a:xfrm>
        </p:spPr>
      </p:pic>
    </p:spTree>
    <p:extLst>
      <p:ext uri="{BB962C8B-B14F-4D97-AF65-F5344CB8AC3E}">
        <p14:creationId xmlns:p14="http://schemas.microsoft.com/office/powerpoint/2010/main" val="24494163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00AB28-0B9B-CF40-82EC-278D77CEA9F2}"/>
              </a:ext>
            </a:extLst>
          </p:cNvPr>
          <p:cNvSpPr>
            <a:spLocks noGrp="1"/>
          </p:cNvSpPr>
          <p:nvPr>
            <p:ph type="title"/>
          </p:nvPr>
        </p:nvSpPr>
        <p:spPr/>
        <p:txBody>
          <a:bodyPr>
            <a:normAutofit fontScale="90000"/>
          </a:bodyPr>
          <a:lstStyle/>
          <a:p>
            <a:endParaRPr lang="en-US" dirty="0"/>
          </a:p>
        </p:txBody>
      </p:sp>
      <p:pic>
        <p:nvPicPr>
          <p:cNvPr id="5" name="Content Placeholder 4" descr="A picture containing map&#10;&#10;Description automatically generated">
            <a:extLst>
              <a:ext uri="{FF2B5EF4-FFF2-40B4-BE49-F238E27FC236}">
                <a16:creationId xmlns:a16="http://schemas.microsoft.com/office/drawing/2014/main" id="{E3A8DBF5-4552-F24C-8771-B39CEF9F8770}"/>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2000887" y="1503363"/>
            <a:ext cx="5142227" cy="3206750"/>
          </a:xfrm>
        </p:spPr>
      </p:pic>
    </p:spTree>
    <p:extLst>
      <p:ext uri="{BB962C8B-B14F-4D97-AF65-F5344CB8AC3E}">
        <p14:creationId xmlns:p14="http://schemas.microsoft.com/office/powerpoint/2010/main" val="26316711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1670" y="281175"/>
            <a:ext cx="8246070" cy="610820"/>
          </a:xfrm>
        </p:spPr>
        <p:txBody>
          <a:bodyPr>
            <a:normAutofit/>
          </a:bodyPr>
          <a:lstStyle/>
          <a:p>
            <a:r>
              <a:rPr lang="en-US" sz="2800" dirty="0"/>
              <a:t>Introduction</a:t>
            </a:r>
          </a:p>
        </p:txBody>
      </p:sp>
      <p:sp>
        <p:nvSpPr>
          <p:cNvPr id="3" name="Content Placeholder 2"/>
          <p:cNvSpPr>
            <a:spLocks noGrp="1"/>
          </p:cNvSpPr>
          <p:nvPr>
            <p:ph idx="1"/>
          </p:nvPr>
        </p:nvSpPr>
        <p:spPr/>
        <p:txBody>
          <a:bodyPr/>
          <a:lstStyle/>
          <a:p>
            <a:endParaRPr lang="en-US" dirty="0"/>
          </a:p>
          <a:p>
            <a:endParaRPr lang="en-US" dirty="0"/>
          </a:p>
        </p:txBody>
      </p:sp>
      <p:sp>
        <p:nvSpPr>
          <p:cNvPr id="5" name="Folded Corner 4"/>
          <p:cNvSpPr/>
          <p:nvPr/>
        </p:nvSpPr>
        <p:spPr>
          <a:xfrm>
            <a:off x="525318" y="1197406"/>
            <a:ext cx="8322422" cy="3817624"/>
          </a:xfrm>
          <a:prstGeom prst="foldedCorner">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rtl="0">
              <a:spcBef>
                <a:spcPts val="0"/>
              </a:spcBef>
              <a:spcAft>
                <a:spcPts val="0"/>
              </a:spcAft>
            </a:pPr>
            <a:endParaRPr lang="en-US" sz="1600" b="1" i="1" u="none" strike="noStrike" dirty="0">
              <a:solidFill>
                <a:srgbClr val="000000"/>
              </a:solidFill>
              <a:effectLst/>
              <a:latin typeface="Arial" panose="020B0604020202020204" pitchFamily="34" charset="0"/>
            </a:endParaRPr>
          </a:p>
          <a:p>
            <a:pPr rtl="0">
              <a:spcBef>
                <a:spcPts val="0"/>
              </a:spcBef>
              <a:spcAft>
                <a:spcPts val="0"/>
              </a:spcAft>
            </a:pPr>
            <a:endParaRPr lang="en-US" sz="1600" b="1" i="1" dirty="0">
              <a:solidFill>
                <a:srgbClr val="000000"/>
              </a:solidFill>
              <a:latin typeface="Arial" panose="020B0604020202020204" pitchFamily="34" charset="0"/>
            </a:endParaRPr>
          </a:p>
          <a:p>
            <a:pPr rtl="0">
              <a:spcBef>
                <a:spcPts val="0"/>
              </a:spcBef>
              <a:spcAft>
                <a:spcPts val="0"/>
              </a:spcAft>
            </a:pPr>
            <a:endParaRPr lang="en-US" sz="1600" b="1" i="1" u="none" strike="noStrike" dirty="0">
              <a:solidFill>
                <a:srgbClr val="000000"/>
              </a:solidFill>
              <a:effectLst/>
              <a:latin typeface="Arial" panose="020B0604020202020204" pitchFamily="34" charset="0"/>
            </a:endParaRPr>
          </a:p>
          <a:p>
            <a:pPr rtl="0">
              <a:spcBef>
                <a:spcPts val="0"/>
              </a:spcBef>
              <a:spcAft>
                <a:spcPts val="0"/>
              </a:spcAft>
            </a:pPr>
            <a:endParaRPr lang="en-US" sz="1600" b="1" i="1" dirty="0">
              <a:solidFill>
                <a:srgbClr val="000000"/>
              </a:solidFill>
              <a:latin typeface="Arial" panose="020B0604020202020204" pitchFamily="34" charset="0"/>
            </a:endParaRPr>
          </a:p>
          <a:p>
            <a:pPr rtl="0">
              <a:spcBef>
                <a:spcPts val="0"/>
              </a:spcBef>
              <a:spcAft>
                <a:spcPts val="0"/>
              </a:spcAft>
            </a:pPr>
            <a:endParaRPr lang="en-US" sz="1600" b="1" i="1" u="none" strike="noStrike" dirty="0">
              <a:solidFill>
                <a:srgbClr val="000000"/>
              </a:solidFill>
              <a:effectLst/>
              <a:latin typeface="Arial" panose="020B0604020202020204" pitchFamily="34" charset="0"/>
            </a:endParaRPr>
          </a:p>
          <a:p>
            <a:pPr rtl="0">
              <a:spcBef>
                <a:spcPts val="0"/>
              </a:spcBef>
              <a:spcAft>
                <a:spcPts val="0"/>
              </a:spcAft>
            </a:pPr>
            <a:endParaRPr lang="en-US" sz="1400" b="1" i="1" u="none" strike="noStrike" dirty="0">
              <a:solidFill>
                <a:srgbClr val="000000"/>
              </a:solidFill>
              <a:effectLst/>
              <a:latin typeface="Arial" panose="020B0604020202020204" pitchFamily="34" charset="0"/>
            </a:endParaRPr>
          </a:p>
          <a:p>
            <a:pPr rtl="0">
              <a:spcBef>
                <a:spcPts val="0"/>
              </a:spcBef>
              <a:spcAft>
                <a:spcPts val="0"/>
              </a:spcAft>
            </a:pPr>
            <a:r>
              <a:rPr lang="en-US" b="1" i="1" u="none" strike="noStrike" dirty="0">
                <a:solidFill>
                  <a:srgbClr val="000000"/>
                </a:solidFill>
                <a:effectLst/>
                <a:latin typeface="Arial" panose="020B0604020202020204" pitchFamily="34" charset="0"/>
              </a:rPr>
              <a:t>Project Description</a:t>
            </a:r>
          </a:p>
          <a:p>
            <a:pPr marL="742950" lvl="1" indent="-285750">
              <a:buFont typeface="Arial" panose="020B0604020202020204" pitchFamily="34" charset="0"/>
              <a:buChar char="•"/>
            </a:pPr>
            <a:r>
              <a:rPr lang="en-US" sz="1600" b="0" i="0" u="none" strike="noStrike" dirty="0">
                <a:solidFill>
                  <a:srgbClr val="000000"/>
                </a:solidFill>
                <a:effectLst/>
                <a:latin typeface="Arial" panose="020B0604020202020204" pitchFamily="34" charset="0"/>
              </a:rPr>
              <a:t>Our group </a:t>
            </a:r>
            <a:r>
              <a:rPr lang="en-US" sz="1600" dirty="0">
                <a:solidFill>
                  <a:srgbClr val="000000"/>
                </a:solidFill>
                <a:latin typeface="Arial" panose="020B0604020202020204" pitchFamily="34" charset="0"/>
              </a:rPr>
              <a:t>conducted an analysis on</a:t>
            </a:r>
            <a:r>
              <a:rPr lang="en-US" sz="1600" b="0" i="0" u="none" strike="noStrike" dirty="0">
                <a:solidFill>
                  <a:srgbClr val="000000"/>
                </a:solidFill>
                <a:effectLst/>
                <a:latin typeface="Arial" panose="020B0604020202020204" pitchFamily="34" charset="0"/>
              </a:rPr>
              <a:t> Chicago crime rate vs property value analysis for year 2018, 2019 and 2020 April month to answer the questions we have defined for our project</a:t>
            </a:r>
            <a:r>
              <a:rPr lang="en-US" sz="1600" dirty="0">
                <a:solidFill>
                  <a:srgbClr val="000000"/>
                </a:solidFill>
                <a:latin typeface="Arial" panose="020B0604020202020204" pitchFamily="34" charset="0"/>
              </a:rPr>
              <a:t> </a:t>
            </a:r>
            <a:r>
              <a:rPr lang="en-US" sz="1600" b="0" i="0" u="none" strike="noStrike" dirty="0">
                <a:solidFill>
                  <a:srgbClr val="000000"/>
                </a:solidFill>
                <a:effectLst/>
                <a:latin typeface="Arial" panose="020B0604020202020204" pitchFamily="34" charset="0"/>
              </a:rPr>
              <a:t>scope.</a:t>
            </a:r>
          </a:p>
          <a:p>
            <a:endParaRPr lang="en-US" sz="1400" b="0" i="0" u="none" strike="noStrike" dirty="0">
              <a:solidFill>
                <a:srgbClr val="000000"/>
              </a:solidFill>
              <a:effectLst/>
              <a:latin typeface="Arial" panose="020B0604020202020204" pitchFamily="34" charset="0"/>
            </a:endParaRPr>
          </a:p>
          <a:p>
            <a:pPr rtl="0">
              <a:spcBef>
                <a:spcPts val="0"/>
              </a:spcBef>
              <a:spcAft>
                <a:spcPts val="0"/>
              </a:spcAft>
            </a:pPr>
            <a:endParaRPr lang="en-US" sz="1400" b="0" i="0" u="none" strike="noStrike" dirty="0">
              <a:solidFill>
                <a:srgbClr val="000000"/>
              </a:solidFill>
              <a:effectLst/>
              <a:latin typeface="Arial" panose="020B0604020202020204" pitchFamily="34" charset="0"/>
            </a:endParaRPr>
          </a:p>
          <a:p>
            <a:r>
              <a:rPr lang="en-US" b="1" i="1" u="none" strike="noStrike" dirty="0">
                <a:solidFill>
                  <a:srgbClr val="000000"/>
                </a:solidFill>
                <a:effectLst/>
                <a:latin typeface="Arial" panose="020B0604020202020204" pitchFamily="34" charset="0"/>
              </a:rPr>
              <a:t>Questions we </a:t>
            </a:r>
            <a:r>
              <a:rPr lang="en-US" b="1" i="1" dirty="0">
                <a:solidFill>
                  <a:srgbClr val="000000"/>
                </a:solidFill>
                <a:latin typeface="Arial" panose="020B0604020202020204" pitchFamily="34" charset="0"/>
              </a:rPr>
              <a:t>wanted</a:t>
            </a:r>
            <a:r>
              <a:rPr lang="en-US" b="1" i="1" u="none" strike="noStrike" dirty="0">
                <a:solidFill>
                  <a:srgbClr val="000000"/>
                </a:solidFill>
                <a:effectLst/>
                <a:latin typeface="Arial" panose="020B0604020202020204" pitchFamily="34" charset="0"/>
              </a:rPr>
              <a:t> to answer based on our prepared data set</a:t>
            </a:r>
          </a:p>
          <a:p>
            <a:pPr marL="800100" lvl="1" indent="-342900">
              <a:buFont typeface="Arial" panose="020B0604020202020204" pitchFamily="34" charset="0"/>
              <a:buChar char="•"/>
            </a:pPr>
            <a:r>
              <a:rPr lang="en-US" sz="1600" u="none" strike="noStrike" dirty="0">
                <a:solidFill>
                  <a:srgbClr val="000000"/>
                </a:solidFill>
                <a:effectLst/>
                <a:latin typeface="Arial" panose="020B0604020202020204" pitchFamily="34" charset="0"/>
              </a:rPr>
              <a:t>Does crime rate go up when property value is in the lower range?</a:t>
            </a:r>
          </a:p>
          <a:p>
            <a:pPr marL="800100" lvl="1" indent="-342900">
              <a:buFont typeface="Arial" panose="020B0604020202020204" pitchFamily="34" charset="0"/>
              <a:buChar char="•"/>
            </a:pPr>
            <a:r>
              <a:rPr lang="en-US" sz="1600" dirty="0">
                <a:solidFill>
                  <a:srgbClr val="000000"/>
                </a:solidFill>
                <a:latin typeface="Arial" panose="020B0604020202020204" pitchFamily="34" charset="0"/>
              </a:rPr>
              <a:t>Does the time of day have an effect when property crime take place?</a:t>
            </a:r>
            <a:endParaRPr lang="en-US" sz="1600" u="none" strike="noStrike" dirty="0">
              <a:solidFill>
                <a:srgbClr val="000000"/>
              </a:solidFill>
              <a:effectLst/>
              <a:latin typeface="Arial" panose="020B0604020202020204" pitchFamily="34" charset="0"/>
            </a:endParaRPr>
          </a:p>
          <a:p>
            <a:pPr marL="800100" lvl="1" indent="-342900">
              <a:buFont typeface="Arial" panose="020B0604020202020204" pitchFamily="34" charset="0"/>
              <a:buChar char="•"/>
            </a:pPr>
            <a:r>
              <a:rPr lang="en-US" sz="1600" dirty="0">
                <a:solidFill>
                  <a:srgbClr val="000000"/>
                </a:solidFill>
                <a:latin typeface="Arial" panose="020B0604020202020204" pitchFamily="34" charset="0"/>
              </a:rPr>
              <a:t>Does COVID19 ‘Stay-At-Home’ order in April 2020 influence crime rate? </a:t>
            </a:r>
          </a:p>
          <a:p>
            <a:pPr marL="800100" lvl="1" indent="-342900">
              <a:buFont typeface="Arial" panose="020B0604020202020204" pitchFamily="34" charset="0"/>
              <a:buChar char="•"/>
            </a:pPr>
            <a:r>
              <a:rPr lang="en-US" sz="1600" dirty="0">
                <a:solidFill>
                  <a:srgbClr val="000000"/>
                </a:solidFill>
                <a:latin typeface="Arial" panose="020B0604020202020204" pitchFamily="34" charset="0"/>
              </a:rPr>
              <a:t>In what zip code, there is the most crimes reported?</a:t>
            </a:r>
          </a:p>
          <a:p>
            <a:pPr lvl="1"/>
            <a:endParaRPr lang="en-US" sz="1400" u="none" strike="noStrike" dirty="0">
              <a:solidFill>
                <a:srgbClr val="000000"/>
              </a:solidFill>
              <a:effectLst/>
              <a:latin typeface="Arial" panose="020B0604020202020204" pitchFamily="34" charset="0"/>
            </a:endParaRPr>
          </a:p>
          <a:p>
            <a:pPr rtl="0">
              <a:spcBef>
                <a:spcPts val="0"/>
              </a:spcBef>
              <a:spcAft>
                <a:spcPts val="0"/>
              </a:spcAft>
            </a:pPr>
            <a:endParaRPr lang="en-US" sz="1600" b="0" i="0" u="none" strike="noStrike" dirty="0">
              <a:solidFill>
                <a:srgbClr val="000000"/>
              </a:solidFill>
              <a:effectLst/>
              <a:latin typeface="Arial" panose="020B0604020202020204" pitchFamily="34" charset="0"/>
            </a:endParaRPr>
          </a:p>
          <a:p>
            <a:pPr rtl="0">
              <a:spcBef>
                <a:spcPts val="0"/>
              </a:spcBef>
              <a:spcAft>
                <a:spcPts val="0"/>
              </a:spcAft>
            </a:pPr>
            <a:endParaRPr lang="en-US" sz="1600" b="0" dirty="0">
              <a:effectLst/>
            </a:endParaRPr>
          </a:p>
          <a:p>
            <a:br>
              <a:rPr lang="en-US" sz="1600" dirty="0"/>
            </a:br>
            <a:endParaRPr lang="en-US" sz="1600" dirty="0">
              <a:solidFill>
                <a:schemeClr val="tx1"/>
              </a:solidFill>
            </a:endParaRPr>
          </a:p>
        </p:txBody>
      </p:sp>
    </p:spTree>
    <p:extLst>
      <p:ext uri="{BB962C8B-B14F-4D97-AF65-F5344CB8AC3E}">
        <p14:creationId xmlns:p14="http://schemas.microsoft.com/office/powerpoint/2010/main" val="5803420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1670" y="281175"/>
            <a:ext cx="8246070" cy="610820"/>
          </a:xfrm>
        </p:spPr>
        <p:txBody>
          <a:bodyPr>
            <a:normAutofit/>
          </a:bodyPr>
          <a:lstStyle/>
          <a:p>
            <a:r>
              <a:rPr lang="en-US" sz="2800"/>
              <a:t>Data Preparation</a:t>
            </a:r>
            <a:endParaRPr lang="en-US" sz="2800" dirty="0"/>
          </a:p>
        </p:txBody>
      </p:sp>
      <p:sp>
        <p:nvSpPr>
          <p:cNvPr id="3" name="Content Placeholder 2"/>
          <p:cNvSpPr>
            <a:spLocks noGrp="1"/>
          </p:cNvSpPr>
          <p:nvPr>
            <p:ph idx="1"/>
          </p:nvPr>
        </p:nvSpPr>
        <p:spPr/>
        <p:txBody>
          <a:bodyPr/>
          <a:lstStyle/>
          <a:p>
            <a:endParaRPr lang="en-US" dirty="0"/>
          </a:p>
          <a:p>
            <a:endParaRPr lang="en-US" dirty="0"/>
          </a:p>
        </p:txBody>
      </p:sp>
      <p:sp>
        <p:nvSpPr>
          <p:cNvPr id="4" name="Rounded Rectangle 3"/>
          <p:cNvSpPr/>
          <p:nvPr/>
        </p:nvSpPr>
        <p:spPr>
          <a:xfrm>
            <a:off x="3256880" y="1350111"/>
            <a:ext cx="2443280" cy="1068934"/>
          </a:xfrm>
          <a:prstGeom prst="round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a:ln w="0"/>
                <a:solidFill>
                  <a:schemeClr val="tx1"/>
                </a:solidFill>
                <a:effectLst>
                  <a:outerShdw blurRad="38100" dist="19050" dir="2700000" algn="tl" rotWithShape="0">
                    <a:schemeClr val="dk1">
                      <a:alpha val="40000"/>
                    </a:schemeClr>
                  </a:outerShdw>
                </a:effectLst>
              </a:rPr>
              <a:t>Chicago Crime Data </a:t>
            </a:r>
          </a:p>
          <a:p>
            <a:r>
              <a:rPr lang="en-US" sz="1100" u="sng">
                <a:hlinkClick r:id="rId2"/>
              </a:rPr>
              <a:t>https://data.cityofchicago.org/Public-Safety/Crimes-2001-to-Present/ijzp-q8t2</a:t>
            </a:r>
            <a:r>
              <a:rPr lang="en-US" sz="1100"/>
              <a:t>  </a:t>
            </a:r>
          </a:p>
          <a:p>
            <a:endParaRPr lang="en-US" sz="1400"/>
          </a:p>
        </p:txBody>
      </p:sp>
      <p:sp>
        <p:nvSpPr>
          <p:cNvPr id="5" name="Rounded Rectangle 4"/>
          <p:cNvSpPr/>
          <p:nvPr/>
        </p:nvSpPr>
        <p:spPr>
          <a:xfrm>
            <a:off x="601670" y="1383889"/>
            <a:ext cx="2290576" cy="1035156"/>
          </a:xfrm>
          <a:prstGeom prst="round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a:ln w="0"/>
                <a:solidFill>
                  <a:schemeClr val="tx1"/>
                </a:solidFill>
                <a:effectLst>
                  <a:outerShdw blurRad="38100" dist="19050" dir="2700000" algn="tl" rotWithShape="0">
                    <a:schemeClr val="dk1">
                      <a:alpha val="40000"/>
                    </a:schemeClr>
                  </a:outerShdw>
                </a:effectLst>
              </a:rPr>
              <a:t>Chicago Property Data </a:t>
            </a:r>
          </a:p>
          <a:p>
            <a:r>
              <a:rPr lang="en-US" sz="1100" u="sng">
                <a:hlinkClick r:id="rId3"/>
              </a:rPr>
              <a:t>https://www.zillow.com/research/data/</a:t>
            </a:r>
            <a:endParaRPr lang="en-US" sz="1100"/>
          </a:p>
          <a:p>
            <a:pPr algn="ctr"/>
            <a:endParaRPr lang="en-US" sz="1400"/>
          </a:p>
        </p:txBody>
      </p:sp>
      <p:sp>
        <p:nvSpPr>
          <p:cNvPr id="6" name="Rounded Rectangle 5"/>
          <p:cNvSpPr/>
          <p:nvPr/>
        </p:nvSpPr>
        <p:spPr>
          <a:xfrm>
            <a:off x="6099050" y="1350110"/>
            <a:ext cx="2443280" cy="1068935"/>
          </a:xfrm>
          <a:prstGeom prst="roundRect">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a:ln w="0"/>
                <a:solidFill>
                  <a:schemeClr val="tx1"/>
                </a:solidFill>
                <a:effectLst>
                  <a:outerShdw blurRad="38100" dist="19050" dir="2700000" algn="tl" rotWithShape="0">
                    <a:schemeClr val="dk1">
                      <a:alpha val="40000"/>
                    </a:schemeClr>
                  </a:outerShdw>
                </a:effectLst>
              </a:rPr>
              <a:t>Chicago Income Data</a:t>
            </a:r>
          </a:p>
          <a:p>
            <a:r>
              <a:rPr lang="en-US" sz="1100" u="sng">
                <a:hlinkClick r:id="rId4"/>
              </a:rPr>
              <a:t>https://data.census.gov/cedsci/profile?g=0500000US17031</a:t>
            </a:r>
            <a:endParaRPr lang="en-US" sz="1100"/>
          </a:p>
          <a:p>
            <a:pPr algn="ctr"/>
            <a:endParaRPr lang="en-US" sz="1400">
              <a:ln w="0"/>
              <a:solidFill>
                <a:schemeClr val="tx1"/>
              </a:solidFill>
              <a:effectLst>
                <a:outerShdw blurRad="38100" dist="19050" dir="2700000" algn="tl" rotWithShape="0">
                  <a:schemeClr val="dk1">
                    <a:alpha val="40000"/>
                  </a:schemeClr>
                </a:outerShdw>
              </a:effectLst>
            </a:endParaRPr>
          </a:p>
        </p:txBody>
      </p:sp>
      <p:pic>
        <p:nvPicPr>
          <p:cNvPr id="7" name="Picture 6"/>
          <p:cNvPicPr>
            <a:picLocks noChangeAspect="1"/>
          </p:cNvPicPr>
          <p:nvPr/>
        </p:nvPicPr>
        <p:blipFill>
          <a:blip r:embed="rId5"/>
          <a:stretch>
            <a:fillRect/>
          </a:stretch>
        </p:blipFill>
        <p:spPr>
          <a:xfrm>
            <a:off x="2320811" y="2724455"/>
            <a:ext cx="4389060" cy="763525"/>
          </a:xfrm>
          <a:prstGeom prst="rect">
            <a:avLst/>
          </a:prstGeom>
        </p:spPr>
      </p:pic>
      <p:sp>
        <p:nvSpPr>
          <p:cNvPr id="11" name="Curved Right Arrow 10"/>
          <p:cNvSpPr/>
          <p:nvPr/>
        </p:nvSpPr>
        <p:spPr>
          <a:xfrm>
            <a:off x="1739580" y="2249869"/>
            <a:ext cx="568287" cy="779995"/>
          </a:xfrm>
          <a:prstGeom prst="curvedRightArrow">
            <a:avLst/>
          </a:prstGeom>
          <a:solidFill>
            <a:schemeClr val="tx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 name="Curved Left Arrow 11"/>
          <p:cNvSpPr/>
          <p:nvPr/>
        </p:nvSpPr>
        <p:spPr>
          <a:xfrm>
            <a:off x="6709871" y="2249869"/>
            <a:ext cx="578035" cy="779995"/>
          </a:xfrm>
          <a:prstGeom prst="curvedLeftArrow">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3" name="Down Arrow 12"/>
          <p:cNvSpPr/>
          <p:nvPr/>
        </p:nvSpPr>
        <p:spPr>
          <a:xfrm>
            <a:off x="4844626" y="2356169"/>
            <a:ext cx="338194" cy="520992"/>
          </a:xfrm>
          <a:prstGeom prst="downArrow">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601670" y="3640684"/>
            <a:ext cx="7940660" cy="1374340"/>
          </a:xfrm>
          <a:prstGeom prst="rect">
            <a:avLst/>
          </a:prstGeom>
          <a:solidFill>
            <a:schemeClr val="accent1">
              <a:lumMod val="20000"/>
              <a:lumOff val="80000"/>
            </a:schemeClr>
          </a:solidFill>
          <a:ln>
            <a:noFill/>
          </a:ln>
          <a:effectLst>
            <a:outerShdw blurRad="50800" dist="38100" dir="5400000" algn="t" rotWithShape="0">
              <a:prstClr val="black">
                <a:alpha val="40000"/>
              </a:prst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400" b="1" i="1" dirty="0">
                <a:solidFill>
                  <a:srgbClr val="CC0099"/>
                </a:solidFill>
              </a:rPr>
              <a:t>Data cleaning and preparation methods:</a:t>
            </a:r>
          </a:p>
          <a:p>
            <a:pPr marL="171450" indent="-171450">
              <a:buFont typeface="Arial" panose="020B0604020202020204" pitchFamily="34" charset="0"/>
              <a:buChar char="•"/>
            </a:pPr>
            <a:r>
              <a:rPr lang="en-US" sz="1200" b="1" i="1" dirty="0">
                <a:solidFill>
                  <a:schemeClr val="tx1"/>
                </a:solidFill>
              </a:rPr>
              <a:t>Reverse Geocoding API call: Using (</a:t>
            </a:r>
            <a:r>
              <a:rPr lang="en-US" sz="1200" b="1" i="1" dirty="0" err="1">
                <a:solidFill>
                  <a:schemeClr val="tx1"/>
                </a:solidFill>
              </a:rPr>
              <a:t>Latitue</a:t>
            </a:r>
            <a:r>
              <a:rPr lang="en-US" sz="1200" b="1" i="1" dirty="0">
                <a:solidFill>
                  <a:schemeClr val="tx1"/>
                </a:solidFill>
              </a:rPr>
              <a:t>, Longitude) to get ‘</a:t>
            </a:r>
            <a:r>
              <a:rPr lang="en-US" sz="1200" b="1" i="1" dirty="0" err="1">
                <a:solidFill>
                  <a:schemeClr val="tx1"/>
                </a:solidFill>
              </a:rPr>
              <a:t>zipcode</a:t>
            </a:r>
            <a:r>
              <a:rPr lang="en-US" sz="1200" b="1" i="1" dirty="0">
                <a:solidFill>
                  <a:schemeClr val="tx1"/>
                </a:solidFill>
              </a:rPr>
              <a:t>’</a:t>
            </a:r>
          </a:p>
          <a:p>
            <a:pPr marL="171450" indent="-171450">
              <a:buFont typeface="Arial" panose="020B0604020202020204" pitchFamily="34" charset="0"/>
              <a:buChar char="•"/>
            </a:pPr>
            <a:r>
              <a:rPr lang="en-US" sz="1200" b="1" i="1" dirty="0" err="1">
                <a:solidFill>
                  <a:schemeClr val="tx1"/>
                </a:solidFill>
              </a:rPr>
              <a:t>DataFrame.Merge</a:t>
            </a:r>
            <a:r>
              <a:rPr lang="en-US" sz="1200" b="1" i="1" dirty="0">
                <a:solidFill>
                  <a:schemeClr val="tx1"/>
                </a:solidFill>
              </a:rPr>
              <a:t> (on ‘</a:t>
            </a:r>
            <a:r>
              <a:rPr lang="en-US" sz="1200" b="1" i="1" dirty="0" err="1">
                <a:solidFill>
                  <a:schemeClr val="tx1"/>
                </a:solidFill>
              </a:rPr>
              <a:t>zipcode</a:t>
            </a:r>
            <a:r>
              <a:rPr lang="en-US" sz="1200" b="1" i="1" dirty="0">
                <a:solidFill>
                  <a:schemeClr val="tx1"/>
                </a:solidFill>
              </a:rPr>
              <a:t>’) : Merge data sets from Crime data, Property data, Income data</a:t>
            </a:r>
          </a:p>
          <a:p>
            <a:pPr marL="171450" indent="-171450">
              <a:buFont typeface="Arial" panose="020B0604020202020204" pitchFamily="34" charset="0"/>
              <a:buChar char="•"/>
            </a:pPr>
            <a:r>
              <a:rPr lang="en-US" sz="1200" b="1" i="1" dirty="0" err="1">
                <a:solidFill>
                  <a:schemeClr val="tx1"/>
                </a:solidFill>
              </a:rPr>
              <a:t>DataFrame.dropna</a:t>
            </a:r>
            <a:r>
              <a:rPr lang="en-US" sz="1200" b="1" i="1" dirty="0">
                <a:solidFill>
                  <a:schemeClr val="tx1"/>
                </a:solidFill>
              </a:rPr>
              <a:t>(how=‘any’) : Remove ‘</a:t>
            </a:r>
            <a:r>
              <a:rPr lang="en-US" sz="1200" b="1" i="1" dirty="0" err="1">
                <a:solidFill>
                  <a:schemeClr val="tx1"/>
                </a:solidFill>
              </a:rPr>
              <a:t>NaN</a:t>
            </a:r>
            <a:r>
              <a:rPr lang="en-US" sz="1200" b="1" i="1" dirty="0">
                <a:solidFill>
                  <a:schemeClr val="tx1"/>
                </a:solidFill>
              </a:rPr>
              <a:t>’</a:t>
            </a:r>
          </a:p>
          <a:p>
            <a:pPr marL="171450" indent="-171450">
              <a:buFont typeface="Arial" panose="020B0604020202020204" pitchFamily="34" charset="0"/>
              <a:buChar char="•"/>
            </a:pPr>
            <a:r>
              <a:rPr lang="en-US" sz="1200" b="1" i="1" dirty="0" err="1">
                <a:solidFill>
                  <a:schemeClr val="tx1"/>
                </a:solidFill>
              </a:rPr>
              <a:t>DataFrame.dropduplicates</a:t>
            </a:r>
            <a:endParaRPr lang="en-US" sz="1200" b="1" i="1" dirty="0">
              <a:solidFill>
                <a:schemeClr val="tx1"/>
              </a:solidFill>
            </a:endParaRPr>
          </a:p>
          <a:p>
            <a:pPr marL="171450" indent="-171450">
              <a:buFont typeface="Arial" panose="020B0604020202020204" pitchFamily="34" charset="0"/>
              <a:buChar char="•"/>
            </a:pPr>
            <a:r>
              <a:rPr lang="en-US" sz="1200" b="1" i="1" dirty="0">
                <a:solidFill>
                  <a:schemeClr val="tx1"/>
                </a:solidFill>
              </a:rPr>
              <a:t>Binning/cut – Property range</a:t>
            </a:r>
          </a:p>
          <a:p>
            <a:endParaRPr lang="en-US" sz="1200" dirty="0">
              <a:solidFill>
                <a:schemeClr val="tx1"/>
              </a:solidFill>
            </a:endParaRPr>
          </a:p>
        </p:txBody>
      </p:sp>
    </p:spTree>
    <p:extLst>
      <p:ext uri="{BB962C8B-B14F-4D97-AF65-F5344CB8AC3E}">
        <p14:creationId xmlns:p14="http://schemas.microsoft.com/office/powerpoint/2010/main" val="41033094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347AE74E-DE4D-4965-A40C-D42237409DBE}"/>
              </a:ext>
            </a:extLst>
          </p:cNvPr>
          <p:cNvSpPr>
            <a:spLocks noGrp="1"/>
          </p:cNvSpPr>
          <p:nvPr>
            <p:ph type="title"/>
          </p:nvPr>
        </p:nvSpPr>
        <p:spPr>
          <a:xfrm>
            <a:off x="2739540" y="433880"/>
            <a:ext cx="5802790" cy="572644"/>
          </a:xfrm>
        </p:spPr>
        <p:txBody>
          <a:bodyPr anchor="ctr">
            <a:normAutofit/>
          </a:bodyPr>
          <a:lstStyle/>
          <a:p>
            <a:pPr>
              <a:lnSpc>
                <a:spcPct val="90000"/>
              </a:lnSpc>
            </a:pPr>
            <a:r>
              <a:rPr lang="en-US" sz="3300"/>
              <a:t>Top 3 Highest Areas of Crime </a:t>
            </a:r>
          </a:p>
        </p:txBody>
      </p:sp>
      <p:pic>
        <p:nvPicPr>
          <p:cNvPr id="5" name="Content Placeholder 4">
            <a:extLst>
              <a:ext uri="{FF2B5EF4-FFF2-40B4-BE49-F238E27FC236}">
                <a16:creationId xmlns:a16="http://schemas.microsoft.com/office/drawing/2014/main" id="{D04D5F5D-C6D4-9F4B-AFE1-F8EB5F6EAB68}"/>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3288577" y="1197405"/>
            <a:ext cx="4192313" cy="3511061"/>
          </a:xfrm>
          <a:noFill/>
        </p:spPr>
      </p:pic>
      <p:pic>
        <p:nvPicPr>
          <p:cNvPr id="4" name="Content Placeholder 8" descr="Chart, line chart, histogram&#10;&#10;Description automatically generated">
            <a:extLst>
              <a:ext uri="{FF2B5EF4-FFF2-40B4-BE49-F238E27FC236}">
                <a16:creationId xmlns:a16="http://schemas.microsoft.com/office/drawing/2014/main" id="{A7B072D7-7E24-B04E-9586-38BB7559D990}"/>
              </a:ext>
            </a:extLst>
          </p:cNvPr>
          <p:cNvPicPr>
            <a:picLocks noChangeAspect="1"/>
          </p:cNvPicPr>
          <p:nvPr/>
        </p:nvPicPr>
        <p:blipFill rotWithShape="1">
          <a:blip r:embed="rId3" cstate="print">
            <a:extLst>
              <a:ext uri="{28A0092B-C50C-407E-A947-70E740481C1C}">
                <a14:useLocalDpi xmlns:a14="http://schemas.microsoft.com/office/drawing/2010/main" val="0"/>
              </a:ext>
            </a:extLst>
          </a:blip>
          <a:stretch/>
        </p:blipFill>
        <p:spPr>
          <a:xfrm>
            <a:off x="5488231" y="2419045"/>
            <a:ext cx="3655770" cy="2193462"/>
          </a:xfrm>
          <a:prstGeom prst="rect">
            <a:avLst/>
          </a:prstGeom>
          <a:noFill/>
        </p:spPr>
      </p:pic>
    </p:spTree>
    <p:extLst>
      <p:ext uri="{BB962C8B-B14F-4D97-AF65-F5344CB8AC3E}">
        <p14:creationId xmlns:p14="http://schemas.microsoft.com/office/powerpoint/2010/main" val="17900334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30675C-3057-4CE5-8E0D-2B064404F875}"/>
              </a:ext>
            </a:extLst>
          </p:cNvPr>
          <p:cNvSpPr>
            <a:spLocks noGrp="1"/>
          </p:cNvSpPr>
          <p:nvPr>
            <p:ph type="title"/>
          </p:nvPr>
        </p:nvSpPr>
        <p:spPr/>
        <p:txBody>
          <a:bodyPr>
            <a:normAutofit fontScale="90000"/>
          </a:bodyPr>
          <a:lstStyle/>
          <a:p>
            <a:pPr algn="ctr"/>
            <a:r>
              <a:rPr lang="en-US" dirty="0"/>
              <a:t>Crime By Time of Day</a:t>
            </a:r>
          </a:p>
        </p:txBody>
      </p:sp>
      <p:pic>
        <p:nvPicPr>
          <p:cNvPr id="5" name="Content Placeholder 4">
            <a:extLst>
              <a:ext uri="{FF2B5EF4-FFF2-40B4-BE49-F238E27FC236}">
                <a16:creationId xmlns:a16="http://schemas.microsoft.com/office/drawing/2014/main" id="{BBD62A05-15AE-471A-8E66-55D4691F7FB6}"/>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2689327" y="1204095"/>
            <a:ext cx="2434359" cy="1825769"/>
          </a:xfrm>
        </p:spPr>
      </p:pic>
      <p:pic>
        <p:nvPicPr>
          <p:cNvPr id="7" name="Picture 6">
            <a:extLst>
              <a:ext uri="{FF2B5EF4-FFF2-40B4-BE49-F238E27FC236}">
                <a16:creationId xmlns:a16="http://schemas.microsoft.com/office/drawing/2014/main" id="{FF455F05-4B50-428F-8F3A-3851BD9CB4C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689326" y="3227435"/>
            <a:ext cx="2434359" cy="1825769"/>
          </a:xfrm>
          <a:prstGeom prst="rect">
            <a:avLst/>
          </a:prstGeom>
        </p:spPr>
      </p:pic>
      <p:sp>
        <p:nvSpPr>
          <p:cNvPr id="8" name="TextBox 7">
            <a:extLst>
              <a:ext uri="{FF2B5EF4-FFF2-40B4-BE49-F238E27FC236}">
                <a16:creationId xmlns:a16="http://schemas.microsoft.com/office/drawing/2014/main" id="{2330ED0C-7642-48B4-AB11-9BBE02757AD7}"/>
              </a:ext>
            </a:extLst>
          </p:cNvPr>
          <p:cNvSpPr txBox="1"/>
          <p:nvPr/>
        </p:nvSpPr>
        <p:spPr>
          <a:xfrm>
            <a:off x="5488230" y="1350110"/>
            <a:ext cx="3206805" cy="923330"/>
          </a:xfrm>
          <a:prstGeom prst="rect">
            <a:avLst/>
          </a:prstGeom>
          <a:noFill/>
        </p:spPr>
        <p:txBody>
          <a:bodyPr wrap="square" rtlCol="0">
            <a:spAutoFit/>
          </a:bodyPr>
          <a:lstStyle/>
          <a:p>
            <a:r>
              <a:rPr lang="en-US" dirty="0"/>
              <a:t>Midnight is the time when property crimes are reported the most.</a:t>
            </a:r>
          </a:p>
        </p:txBody>
      </p:sp>
      <p:sp>
        <p:nvSpPr>
          <p:cNvPr id="9" name="TextBox 8">
            <a:extLst>
              <a:ext uri="{FF2B5EF4-FFF2-40B4-BE49-F238E27FC236}">
                <a16:creationId xmlns:a16="http://schemas.microsoft.com/office/drawing/2014/main" id="{54BD9A36-4AB8-4642-BF9E-850403CC1FB8}"/>
              </a:ext>
            </a:extLst>
          </p:cNvPr>
          <p:cNvSpPr txBox="1"/>
          <p:nvPr/>
        </p:nvSpPr>
        <p:spPr>
          <a:xfrm>
            <a:off x="5488230" y="3029864"/>
            <a:ext cx="2901395" cy="1754326"/>
          </a:xfrm>
          <a:prstGeom prst="rect">
            <a:avLst/>
          </a:prstGeom>
          <a:noFill/>
        </p:spPr>
        <p:txBody>
          <a:bodyPr wrap="square" rtlCol="0">
            <a:spAutoFit/>
          </a:bodyPr>
          <a:lstStyle/>
          <a:p>
            <a:r>
              <a:rPr lang="en-US" dirty="0"/>
              <a:t>Even though midnight has the highest number of reported crimes. The vast majority of property crimes happen in the afternoon between noon and 5pm.  </a:t>
            </a:r>
          </a:p>
        </p:txBody>
      </p:sp>
    </p:spTree>
    <p:extLst>
      <p:ext uri="{BB962C8B-B14F-4D97-AF65-F5344CB8AC3E}">
        <p14:creationId xmlns:p14="http://schemas.microsoft.com/office/powerpoint/2010/main" val="38450282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43555" y="281175"/>
            <a:ext cx="8551480" cy="610820"/>
          </a:xfrm>
        </p:spPr>
        <p:txBody>
          <a:bodyPr anchor="ctr">
            <a:normAutofit fontScale="90000"/>
          </a:bodyPr>
          <a:lstStyle/>
          <a:p>
            <a:pPr>
              <a:lnSpc>
                <a:spcPct val="90000"/>
              </a:lnSpc>
            </a:pPr>
            <a:r>
              <a:rPr lang="en-US" dirty="0">
                <a:effectLst/>
              </a:rPr>
              <a:t>Does the crime rate drop in 2020 due to COVID19? </a:t>
            </a:r>
            <a:endParaRPr lang="en-US" dirty="0"/>
          </a:p>
        </p:txBody>
      </p:sp>
      <p:pic>
        <p:nvPicPr>
          <p:cNvPr id="14" name="Content Placeholder 13" descr="Chart, bar chart&#10;&#10;Description automatically generated">
            <a:extLst>
              <a:ext uri="{FF2B5EF4-FFF2-40B4-BE49-F238E27FC236}">
                <a16:creationId xmlns:a16="http://schemas.microsoft.com/office/drawing/2014/main" id="{9A75D251-AB57-CF40-AF26-7B172BE2FB9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4617" y="1421711"/>
            <a:ext cx="3959732" cy="3054100"/>
          </a:xfrm>
        </p:spPr>
      </p:pic>
      <p:pic>
        <p:nvPicPr>
          <p:cNvPr id="16" name="Picture 15" descr="A picture containing table&#10;&#10;Description automatically generated">
            <a:extLst>
              <a:ext uri="{FF2B5EF4-FFF2-40B4-BE49-F238E27FC236}">
                <a16:creationId xmlns:a16="http://schemas.microsoft.com/office/drawing/2014/main" id="{1DD63662-B4D2-FA4F-92C4-3F43B8D0B25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05010" y="2948761"/>
            <a:ext cx="2662715" cy="1462741"/>
          </a:xfrm>
          <a:prstGeom prst="rect">
            <a:avLst/>
          </a:prstGeom>
        </p:spPr>
      </p:pic>
      <p:pic>
        <p:nvPicPr>
          <p:cNvPr id="18" name="Picture 17" descr="A picture containing table&#10;&#10;Description automatically generated">
            <a:extLst>
              <a:ext uri="{FF2B5EF4-FFF2-40B4-BE49-F238E27FC236}">
                <a16:creationId xmlns:a16="http://schemas.microsoft.com/office/drawing/2014/main" id="{17C8706A-DC0E-4E44-85A5-5A36B311B9F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795135" y="1502815"/>
            <a:ext cx="2274248" cy="1221640"/>
          </a:xfrm>
          <a:prstGeom prst="rect">
            <a:avLst/>
          </a:prstGeom>
        </p:spPr>
      </p:pic>
      <p:pic>
        <p:nvPicPr>
          <p:cNvPr id="22" name="Picture 21" descr="A picture containing table&#10;&#10;Description automatically generated">
            <a:extLst>
              <a:ext uri="{FF2B5EF4-FFF2-40B4-BE49-F238E27FC236}">
                <a16:creationId xmlns:a16="http://schemas.microsoft.com/office/drawing/2014/main" id="{A682C87C-C0F9-6241-9CAF-3AF2D9C18D86}"/>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266590" y="1502815"/>
            <a:ext cx="2369778" cy="1248083"/>
          </a:xfrm>
          <a:prstGeom prst="rect">
            <a:avLst/>
          </a:prstGeom>
        </p:spPr>
      </p:pic>
    </p:spTree>
    <p:extLst>
      <p:ext uri="{BB962C8B-B14F-4D97-AF65-F5344CB8AC3E}">
        <p14:creationId xmlns:p14="http://schemas.microsoft.com/office/powerpoint/2010/main" val="11016338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43555" y="281175"/>
            <a:ext cx="8551480" cy="610820"/>
          </a:xfrm>
        </p:spPr>
        <p:txBody>
          <a:bodyPr anchor="ctr">
            <a:normAutofit fontScale="90000"/>
          </a:bodyPr>
          <a:lstStyle/>
          <a:p>
            <a:pPr>
              <a:lnSpc>
                <a:spcPct val="90000"/>
              </a:lnSpc>
            </a:pPr>
            <a:r>
              <a:rPr lang="en-US" dirty="0">
                <a:effectLst/>
              </a:rPr>
              <a:t>Does the crime rate drop in 2020 due to COVID19? </a:t>
            </a:r>
            <a:endParaRPr lang="en-US" dirty="0"/>
          </a:p>
        </p:txBody>
      </p:sp>
      <p:pic>
        <p:nvPicPr>
          <p:cNvPr id="3" name="Content Placeholder 2" descr="Chart, bar chart&#10;&#10;Description automatically generated">
            <a:extLst>
              <a:ext uri="{FF2B5EF4-FFF2-40B4-BE49-F238E27FC236}">
                <a16:creationId xmlns:a16="http://schemas.microsoft.com/office/drawing/2014/main" id="{9307AD14-35E5-A341-B9B5-59F5F8730F5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07080" y="1350110"/>
            <a:ext cx="3359504" cy="3359504"/>
          </a:xfrm>
          <a:noFill/>
        </p:spPr>
      </p:pic>
      <p:pic>
        <p:nvPicPr>
          <p:cNvPr id="2" name="Picture 1"/>
          <p:cNvPicPr>
            <a:picLocks noChangeAspect="1"/>
          </p:cNvPicPr>
          <p:nvPr/>
        </p:nvPicPr>
        <p:blipFill>
          <a:blip r:embed="rId3"/>
          <a:stretch>
            <a:fillRect/>
          </a:stretch>
        </p:blipFill>
        <p:spPr>
          <a:xfrm>
            <a:off x="4724705" y="1502815"/>
            <a:ext cx="2569914" cy="916230"/>
          </a:xfrm>
          <a:prstGeom prst="rect">
            <a:avLst/>
          </a:prstGeom>
        </p:spPr>
      </p:pic>
      <p:sp>
        <p:nvSpPr>
          <p:cNvPr id="5" name="TextBox 4"/>
          <p:cNvSpPr txBox="1"/>
          <p:nvPr/>
        </p:nvSpPr>
        <p:spPr>
          <a:xfrm>
            <a:off x="4572000" y="2542007"/>
            <a:ext cx="4428445" cy="954107"/>
          </a:xfrm>
          <a:prstGeom prst="rect">
            <a:avLst/>
          </a:prstGeom>
          <a:noFill/>
        </p:spPr>
        <p:txBody>
          <a:bodyPr wrap="square" rtlCol="0">
            <a:spAutoFit/>
          </a:bodyPr>
          <a:lstStyle/>
          <a:p>
            <a:r>
              <a:rPr lang="en-US" sz="1400">
                <a:solidFill>
                  <a:schemeClr val="bg1"/>
                </a:solidFill>
              </a:rPr>
              <a:t>Comparing to year 2018, 2019 April</a:t>
            </a:r>
          </a:p>
          <a:p>
            <a:r>
              <a:rPr lang="en-US" sz="1400">
                <a:solidFill>
                  <a:schemeClr val="bg1"/>
                </a:solidFill>
              </a:rPr>
              <a:t>Year 2020 April has ~60% of crime numbers</a:t>
            </a:r>
          </a:p>
          <a:p>
            <a:r>
              <a:rPr lang="en-US" sz="1400">
                <a:solidFill>
                  <a:schemeClr val="bg1"/>
                </a:solidFill>
              </a:rPr>
              <a:t>We can conclude due to COVID19 ‘Stay-At-Home’ order</a:t>
            </a:r>
          </a:p>
          <a:p>
            <a:r>
              <a:rPr lang="en-US" sz="1400">
                <a:solidFill>
                  <a:schemeClr val="bg1"/>
                </a:solidFill>
              </a:rPr>
              <a:t>The crime rate has decreased. </a:t>
            </a:r>
          </a:p>
        </p:txBody>
      </p:sp>
    </p:spTree>
    <p:extLst>
      <p:ext uri="{BB962C8B-B14F-4D97-AF65-F5344CB8AC3E}">
        <p14:creationId xmlns:p14="http://schemas.microsoft.com/office/powerpoint/2010/main" val="15496979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ED9048-3847-0F4B-A083-7351BFDA6BC0}"/>
              </a:ext>
            </a:extLst>
          </p:cNvPr>
          <p:cNvSpPr>
            <a:spLocks noGrp="1"/>
          </p:cNvSpPr>
          <p:nvPr>
            <p:ph type="title"/>
          </p:nvPr>
        </p:nvSpPr>
        <p:spPr/>
        <p:txBody>
          <a:bodyPr>
            <a:normAutofit fontScale="90000"/>
          </a:bodyPr>
          <a:lstStyle/>
          <a:p>
            <a:r>
              <a:rPr lang="en-US" dirty="0"/>
              <a:t>Property crime vs Property value</a:t>
            </a:r>
          </a:p>
        </p:txBody>
      </p:sp>
      <p:pic>
        <p:nvPicPr>
          <p:cNvPr id="5" name="Content Placeholder 4" descr="Chart, bar chart&#10;&#10;Description automatically generated">
            <a:extLst>
              <a:ext uri="{FF2B5EF4-FFF2-40B4-BE49-F238E27FC236}">
                <a16:creationId xmlns:a16="http://schemas.microsoft.com/office/drawing/2014/main" id="{FE721ABB-8CFD-1B41-B933-6C19F2658F3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0892" y="1198350"/>
            <a:ext cx="4275666" cy="3206750"/>
          </a:xfrm>
        </p:spPr>
      </p:pic>
      <p:sp>
        <p:nvSpPr>
          <p:cNvPr id="7" name="TextBox 6"/>
          <p:cNvSpPr txBox="1"/>
          <p:nvPr/>
        </p:nvSpPr>
        <p:spPr>
          <a:xfrm>
            <a:off x="447857" y="3804935"/>
            <a:ext cx="4123035" cy="1200329"/>
          </a:xfrm>
          <a:prstGeom prst="rect">
            <a:avLst/>
          </a:prstGeom>
          <a:noFill/>
        </p:spPr>
        <p:txBody>
          <a:bodyPr wrap="square" rtlCol="0">
            <a:spAutoFit/>
          </a:bodyPr>
          <a:lstStyle/>
          <a:p>
            <a:r>
              <a:rPr lang="en-US" sz="1200" dirty="0">
                <a:solidFill>
                  <a:schemeClr val="bg1"/>
                </a:solidFill>
              </a:rPr>
              <a:t>Most burglary crimes reported within the property value range </a:t>
            </a:r>
          </a:p>
          <a:p>
            <a:r>
              <a:rPr lang="en-US" sz="1200" dirty="0">
                <a:solidFill>
                  <a:schemeClr val="bg1"/>
                </a:solidFill>
              </a:rPr>
              <a:t>between 100000 and 200000, which is the most property locations.   It indicates the relationship between crime rate and property value may not directly related. The crime rate is higher may just because there is more propertied and population</a:t>
            </a:r>
          </a:p>
        </p:txBody>
      </p:sp>
      <p:pic>
        <p:nvPicPr>
          <p:cNvPr id="8" name="Picture 7"/>
          <p:cNvPicPr>
            <a:picLocks noChangeAspect="1"/>
          </p:cNvPicPr>
          <p:nvPr/>
        </p:nvPicPr>
        <p:blipFill>
          <a:blip r:embed="rId3"/>
          <a:stretch>
            <a:fillRect/>
          </a:stretch>
        </p:blipFill>
        <p:spPr>
          <a:xfrm>
            <a:off x="608505" y="1151654"/>
            <a:ext cx="3505380" cy="2641736"/>
          </a:xfrm>
          <a:prstGeom prst="rect">
            <a:avLst/>
          </a:prstGeom>
        </p:spPr>
      </p:pic>
    </p:spTree>
    <p:extLst>
      <p:ext uri="{BB962C8B-B14F-4D97-AF65-F5344CB8AC3E}">
        <p14:creationId xmlns:p14="http://schemas.microsoft.com/office/powerpoint/2010/main" val="41436538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9572A5D9-54E8-49EA-BCF0-BB323AC7EAB7}"/>
              </a:ext>
            </a:extLst>
          </p:cNvPr>
          <p:cNvSpPr>
            <a:spLocks noGrp="1"/>
          </p:cNvSpPr>
          <p:nvPr>
            <p:ph type="title"/>
          </p:nvPr>
        </p:nvSpPr>
        <p:spPr>
          <a:xfrm>
            <a:off x="457200" y="205979"/>
            <a:ext cx="8229600" cy="857250"/>
          </a:xfrm>
        </p:spPr>
        <p:txBody>
          <a:bodyPr>
            <a:normAutofit/>
          </a:bodyPr>
          <a:lstStyle/>
          <a:p>
            <a:r>
              <a:rPr lang="en-US" sz="2400" dirty="0">
                <a:solidFill>
                  <a:schemeClr val="bg1"/>
                </a:solidFill>
              </a:rPr>
              <a:t>Is there strong correlation between crime number and property value? </a:t>
            </a:r>
          </a:p>
        </p:txBody>
      </p:sp>
      <p:pic>
        <p:nvPicPr>
          <p:cNvPr id="5" name="Content Placeholder 4" descr="Chart, scatter chart&#10;&#10;Description automatically generated">
            <a:extLst>
              <a:ext uri="{FF2B5EF4-FFF2-40B4-BE49-F238E27FC236}">
                <a16:creationId xmlns:a16="http://schemas.microsoft.com/office/drawing/2014/main" id="{5AD6800D-7618-EC48-B797-FEEA86F96C7D}"/>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059785" y="1350110"/>
            <a:ext cx="3394075" cy="3394075"/>
          </a:xfrm>
        </p:spPr>
      </p:pic>
      <p:pic>
        <p:nvPicPr>
          <p:cNvPr id="3" name="Picture 2" descr="Chart, scatter chart&#10;&#10;Description automatically generated">
            <a:extLst>
              <a:ext uri="{FF2B5EF4-FFF2-40B4-BE49-F238E27FC236}">
                <a16:creationId xmlns:a16="http://schemas.microsoft.com/office/drawing/2014/main" id="{6783BA00-6A61-EB4F-984D-606C2EEA229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24705" y="1349713"/>
            <a:ext cx="3394472" cy="3394472"/>
          </a:xfrm>
          <a:prstGeom prst="rect">
            <a:avLst/>
          </a:prstGeom>
          <a:noFill/>
        </p:spPr>
      </p:pic>
    </p:spTree>
    <p:extLst>
      <p:ext uri="{BB962C8B-B14F-4D97-AF65-F5344CB8AC3E}">
        <p14:creationId xmlns:p14="http://schemas.microsoft.com/office/powerpoint/2010/main" val="414834951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553</TotalTime>
  <Words>532</Words>
  <Application>Microsoft Macintosh PowerPoint</Application>
  <PresentationFormat>On-screen Show (16:9)</PresentationFormat>
  <Paragraphs>66</Paragraphs>
  <Slides>18</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18</vt:i4>
      </vt:variant>
    </vt:vector>
  </HeadingPairs>
  <TitlesOfParts>
    <vt:vector size="21" baseType="lpstr">
      <vt:lpstr>Arial</vt:lpstr>
      <vt:lpstr>Calibri</vt:lpstr>
      <vt:lpstr>Office Theme</vt:lpstr>
      <vt:lpstr>Crime in Chicago  </vt:lpstr>
      <vt:lpstr>Introduction</vt:lpstr>
      <vt:lpstr>Data Preparation</vt:lpstr>
      <vt:lpstr>Top 3 Highest Areas of Crime </vt:lpstr>
      <vt:lpstr>Crime By Time of Day</vt:lpstr>
      <vt:lpstr>Does the crime rate drop in 2020 due to COVID19? </vt:lpstr>
      <vt:lpstr>Does the crime rate drop in 2020 due to COVID19? </vt:lpstr>
      <vt:lpstr>Property crime vs Property value</vt:lpstr>
      <vt:lpstr>Is there strong correlation between crime number and property value? </vt:lpstr>
      <vt:lpstr>Per Capita Income By Zip Code</vt:lpstr>
      <vt:lpstr>Per Capita By Area</vt:lpstr>
      <vt:lpstr> In Conclusion</vt:lpstr>
      <vt:lpstr>Postmortem</vt:lpstr>
      <vt:lpstr>Questions?!</vt:lpstr>
      <vt:lpstr>Heatmap Chicago Crime</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Crime in Chicago</dc:title>
  <dc:creator>Nicole Huffman</dc:creator>
  <cp:lastModifiedBy>Nicole Huffman</cp:lastModifiedBy>
  <cp:revision>59</cp:revision>
  <dcterms:created xsi:type="dcterms:W3CDTF">2020-10-18T23:18:32Z</dcterms:created>
  <dcterms:modified xsi:type="dcterms:W3CDTF">2020-10-21T01:18:00Z</dcterms:modified>
</cp:coreProperties>
</file>

<file path=docProps/thumbnail.jpeg>
</file>